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3"/>
  </p:notesMasterIdLst>
  <p:sldIdLst>
    <p:sldId id="259" r:id="rId2"/>
  </p:sldIdLst>
  <p:sldSz cx="9144000" cy="5143500" type="screen16x9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C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83" autoAdjust="0"/>
  </p:normalViewPr>
  <p:slideViewPr>
    <p:cSldViewPr snapToGrid="0">
      <p:cViewPr varScale="1">
        <p:scale>
          <a:sx n="147" d="100"/>
          <a:sy n="147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C909D-F137-4898-88FB-685E17EF0D0A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F3CBC-50F3-48B6-ABC2-0D9FECB9EC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069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BF3CBC-50F3-48B6-ABC2-0D9FECB9ECB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1487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23640" y="351720"/>
            <a:ext cx="8596800" cy="49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23640" y="1131480"/>
            <a:ext cx="859680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323640" y="3043440"/>
            <a:ext cx="859680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23640" y="351720"/>
            <a:ext cx="8596800" cy="49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323640" y="1131480"/>
            <a:ext cx="419508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728960" y="1131480"/>
            <a:ext cx="419508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323640" y="3043440"/>
            <a:ext cx="419508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728960" y="3043440"/>
            <a:ext cx="419508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323640" y="351720"/>
            <a:ext cx="8596800" cy="49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323640" y="1131480"/>
            <a:ext cx="276804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230640" y="1131480"/>
            <a:ext cx="276804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137280" y="1131480"/>
            <a:ext cx="276804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323640" y="3043440"/>
            <a:ext cx="276804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230640" y="3043440"/>
            <a:ext cx="276804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137280" y="3043440"/>
            <a:ext cx="276804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23640" y="351720"/>
            <a:ext cx="8596800" cy="49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323640" y="1131480"/>
            <a:ext cx="8596800" cy="3659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23640" y="351720"/>
            <a:ext cx="8596800" cy="49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323640" y="1131480"/>
            <a:ext cx="8596800" cy="365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23640" y="351720"/>
            <a:ext cx="8596800" cy="49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323640" y="1131480"/>
            <a:ext cx="4195080" cy="365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728960" y="1131480"/>
            <a:ext cx="4195080" cy="365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323640" y="351720"/>
            <a:ext cx="8596800" cy="49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323640" y="351720"/>
            <a:ext cx="8596800" cy="229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23640" y="351720"/>
            <a:ext cx="8596800" cy="49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323640" y="1131480"/>
            <a:ext cx="419508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728960" y="1131480"/>
            <a:ext cx="4195080" cy="365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323640" y="3043440"/>
            <a:ext cx="419508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23640" y="351720"/>
            <a:ext cx="8596800" cy="49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23640" y="1131480"/>
            <a:ext cx="4195080" cy="365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728960" y="1131480"/>
            <a:ext cx="419508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728960" y="3043440"/>
            <a:ext cx="419508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23640" y="351720"/>
            <a:ext cx="8596800" cy="49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23640" y="1131480"/>
            <a:ext cx="419508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728960" y="1131480"/>
            <a:ext cx="419508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323640" y="3043440"/>
            <a:ext cx="8596800" cy="174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262626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rafik 1"/>
          <p:cNvPicPr/>
          <p:nvPr/>
        </p:nvPicPr>
        <p:blipFill>
          <a:blip r:embed="rId14"/>
          <a:stretch/>
        </p:blipFill>
        <p:spPr>
          <a:xfrm>
            <a:off x="6948360" y="51480"/>
            <a:ext cx="2133360" cy="317160"/>
          </a:xfrm>
          <a:prstGeom prst="rect">
            <a:avLst/>
          </a:prstGeom>
          <a:ln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23640" y="351720"/>
            <a:ext cx="8596800" cy="495000"/>
          </a:xfrm>
          <a:prstGeom prst="rect">
            <a:avLst/>
          </a:prstGeom>
        </p:spPr>
        <p:txBody>
          <a:bodyPr lIns="0" rIns="0">
            <a:noAutofit/>
          </a:bodyPr>
          <a:lstStyle/>
          <a:p>
            <a:pPr>
              <a:lnSpc>
                <a:spcPct val="100000"/>
              </a:lnSpc>
            </a:pPr>
            <a:r>
              <a:rPr lang="de-DE" sz="2400" b="0" strike="noStrike" spc="-1">
                <a:solidFill>
                  <a:srgbClr val="262626"/>
                </a:solidFill>
                <a:latin typeface="Roboto"/>
              </a:rPr>
              <a:t>Mastertitelformat bearbeiten</a:t>
            </a:r>
            <a:endParaRPr lang="en-US" sz="2400" b="0" strike="noStrike" spc="-1">
              <a:solidFill>
                <a:srgbClr val="262626"/>
              </a:solidFill>
              <a:latin typeface="Roboto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ldNum"/>
          </p:nvPr>
        </p:nvSpPr>
        <p:spPr>
          <a:xfrm>
            <a:off x="8728920" y="4941000"/>
            <a:ext cx="414720" cy="2023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1683070-DD87-4761-A0FF-8C87802B40CC}" type="slidenum">
              <a:rPr lang="de-DE" sz="700" b="0" strike="noStrike" spc="-1">
                <a:solidFill>
                  <a:srgbClr val="B3B3B3"/>
                </a:solidFill>
                <a:latin typeface="Roboto Light"/>
                <a:ea typeface="Roboto Light"/>
              </a:rPr>
              <a:t>‹Nr.›</a:t>
            </a:fld>
            <a:endParaRPr lang="de-DE" sz="700" b="0" strike="noStrike" spc="-1">
              <a:latin typeface="Times New Roman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23640" y="1131480"/>
            <a:ext cx="8596800" cy="3659760"/>
          </a:xfrm>
          <a:prstGeom prst="rect">
            <a:avLst/>
          </a:prstGeom>
        </p:spPr>
        <p:txBody>
          <a:bodyPr lIns="0">
            <a:noAutofit/>
          </a:bodyPr>
          <a:lstStyle/>
          <a:p>
            <a:pPr marL="177840" indent="-177480">
              <a:lnSpc>
                <a:spcPct val="150000"/>
              </a:lnSpc>
              <a:spcBef>
                <a:spcPts val="281"/>
              </a:spcBef>
              <a:buClr>
                <a:srgbClr val="262626"/>
              </a:buClr>
              <a:buFont typeface="Arial"/>
              <a:buChar char="•"/>
            </a:pPr>
            <a:r>
              <a:rPr lang="de-DE" sz="1400" b="0" strike="noStrike" spc="-1">
                <a:solidFill>
                  <a:srgbClr val="262626"/>
                </a:solidFill>
                <a:latin typeface="Roboto"/>
                <a:ea typeface="Roboto Light"/>
              </a:rPr>
              <a:t>Mastertextformat bearbeiten</a:t>
            </a:r>
            <a:endParaRPr lang="en-US" sz="1400" b="0" strike="noStrike" spc="-1">
              <a:solidFill>
                <a:srgbClr val="262626"/>
              </a:solidFill>
              <a:latin typeface="Roboto"/>
            </a:endParaRPr>
          </a:p>
          <a:p>
            <a:pPr marL="743040" lvl="1" indent="-285480">
              <a:lnSpc>
                <a:spcPct val="150000"/>
              </a:lnSpc>
              <a:spcBef>
                <a:spcPts val="281"/>
              </a:spcBef>
              <a:buClr>
                <a:srgbClr val="262626"/>
              </a:buClr>
              <a:buFont typeface="Arial"/>
              <a:buChar char="–"/>
            </a:pPr>
            <a:r>
              <a:rPr lang="de-DE" sz="1400" b="0" strike="noStrike" spc="-1">
                <a:solidFill>
                  <a:srgbClr val="262626"/>
                </a:solidFill>
                <a:latin typeface="Roboto"/>
                <a:ea typeface="Roboto Light"/>
              </a:rPr>
              <a:t>Zweite Ebene</a:t>
            </a:r>
            <a:endParaRPr lang="en-US" sz="1400" b="0" strike="noStrike" spc="-1">
              <a:solidFill>
                <a:srgbClr val="262626"/>
              </a:solidFill>
              <a:latin typeface="Roboto"/>
            </a:endParaRPr>
          </a:p>
          <a:p>
            <a:pPr marL="1143000" lvl="2" indent="-228240">
              <a:lnSpc>
                <a:spcPct val="150000"/>
              </a:lnSpc>
              <a:spcBef>
                <a:spcPts val="281"/>
              </a:spcBef>
              <a:buClr>
                <a:srgbClr val="262626"/>
              </a:buClr>
              <a:buFont typeface="Arial"/>
              <a:buChar char="•"/>
            </a:pPr>
            <a:r>
              <a:rPr lang="de-DE" sz="1400" b="0" strike="noStrike" spc="-1">
                <a:solidFill>
                  <a:srgbClr val="262626"/>
                </a:solidFill>
                <a:latin typeface="Roboto"/>
                <a:ea typeface="Roboto Light"/>
              </a:rPr>
              <a:t>Dritte Ebene</a:t>
            </a:r>
            <a:endParaRPr lang="en-US" sz="1400" b="0" strike="noStrike" spc="-1">
              <a:solidFill>
                <a:srgbClr val="262626"/>
              </a:solidFill>
              <a:latin typeface="Roboto"/>
            </a:endParaRPr>
          </a:p>
          <a:p>
            <a:pPr marL="1600200" lvl="3" indent="-228240">
              <a:lnSpc>
                <a:spcPct val="150000"/>
              </a:lnSpc>
              <a:spcBef>
                <a:spcPts val="281"/>
              </a:spcBef>
              <a:buClr>
                <a:srgbClr val="262626"/>
              </a:buClr>
              <a:buFont typeface="Arial"/>
              <a:buChar char="–"/>
            </a:pPr>
            <a:r>
              <a:rPr lang="de-DE" sz="1400" b="0" strike="noStrike" spc="-1">
                <a:solidFill>
                  <a:srgbClr val="262626"/>
                </a:solidFill>
                <a:latin typeface="Roboto"/>
                <a:ea typeface="Roboto Light"/>
              </a:rPr>
              <a:t>Vierte Ebene</a:t>
            </a:r>
            <a:endParaRPr lang="en-US" sz="1400" b="0" strike="noStrike" spc="-1">
              <a:solidFill>
                <a:srgbClr val="262626"/>
              </a:solidFill>
              <a:latin typeface="Roboto"/>
            </a:endParaRPr>
          </a:p>
          <a:p>
            <a:pPr marL="2057400" lvl="4" indent="-228240">
              <a:lnSpc>
                <a:spcPct val="150000"/>
              </a:lnSpc>
              <a:spcBef>
                <a:spcPts val="281"/>
              </a:spcBef>
              <a:buClr>
                <a:srgbClr val="262626"/>
              </a:buClr>
              <a:buFont typeface="Arial"/>
              <a:buChar char="»"/>
            </a:pPr>
            <a:r>
              <a:rPr lang="de-DE" sz="1400" b="0" strike="noStrike" spc="-1">
                <a:solidFill>
                  <a:srgbClr val="262626"/>
                </a:solidFill>
                <a:latin typeface="Roboto"/>
                <a:ea typeface="Roboto Light"/>
              </a:rPr>
              <a:t>Fünfte Ebene</a:t>
            </a:r>
            <a:endParaRPr lang="en-US" sz="1400" b="0" strike="noStrike" spc="-1">
              <a:solidFill>
                <a:srgbClr val="262626"/>
              </a:solidFill>
              <a:latin typeface="Robot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5AB514A-9C8B-49D0-BABD-425425706C3E}"/>
              </a:ext>
            </a:extLst>
          </p:cNvPr>
          <p:cNvSpPr/>
          <p:nvPr/>
        </p:nvSpPr>
        <p:spPr>
          <a:xfrm>
            <a:off x="0" y="0"/>
            <a:ext cx="9144000" cy="5301762"/>
          </a:xfrm>
          <a:prstGeom prst="rect">
            <a:avLst/>
          </a:prstGeom>
          <a:solidFill>
            <a:srgbClr val="FF6C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D7DE04C-4911-456C-B3A7-B2B3BE070E0A}"/>
              </a:ext>
            </a:extLst>
          </p:cNvPr>
          <p:cNvSpPr/>
          <p:nvPr/>
        </p:nvSpPr>
        <p:spPr>
          <a:xfrm>
            <a:off x="4648857" y="1782640"/>
            <a:ext cx="2033950" cy="1578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3645E3F-EBDC-4FF1-A45D-CB89E3C44D60}"/>
              </a:ext>
            </a:extLst>
          </p:cNvPr>
          <p:cNvSpPr/>
          <p:nvPr/>
        </p:nvSpPr>
        <p:spPr>
          <a:xfrm>
            <a:off x="4648857" y="3433383"/>
            <a:ext cx="2033950" cy="1578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1893F91-40C0-4028-907F-988A247C89BC}"/>
              </a:ext>
            </a:extLst>
          </p:cNvPr>
          <p:cNvSpPr/>
          <p:nvPr/>
        </p:nvSpPr>
        <p:spPr>
          <a:xfrm>
            <a:off x="6757327" y="1782640"/>
            <a:ext cx="2033950" cy="1578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63C7D3D5-1912-41CA-9397-EA2169FCB355}"/>
              </a:ext>
            </a:extLst>
          </p:cNvPr>
          <p:cNvSpPr/>
          <p:nvPr/>
        </p:nvSpPr>
        <p:spPr>
          <a:xfrm>
            <a:off x="6760502" y="3433383"/>
            <a:ext cx="2033950" cy="1578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9" name="Grafik 18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2849F933-78A9-46CF-BEAF-137A7800C2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21" y="248097"/>
            <a:ext cx="1453849" cy="340322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AB63EAE3-D431-4589-8F72-D82021D0FBE2}"/>
              </a:ext>
            </a:extLst>
          </p:cNvPr>
          <p:cNvSpPr txBox="1"/>
          <p:nvPr/>
        </p:nvSpPr>
        <p:spPr>
          <a:xfrm>
            <a:off x="319001" y="2063127"/>
            <a:ext cx="4176143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Montserrat" panose="00000500000000000000" pitchFamily="50" charset="0"/>
              </a:rPr>
              <a:t>Verschwörungsmythen sind…</a:t>
            </a:r>
          </a:p>
          <a:p>
            <a:endParaRPr lang="de-DE" sz="1400" b="1" dirty="0">
              <a:latin typeface="Montserrat" panose="00000500000000000000" pitchFamily="50" charset="0"/>
            </a:endParaRPr>
          </a:p>
          <a:p>
            <a:r>
              <a:rPr lang="de-DE" sz="1400" b="1" dirty="0">
                <a:latin typeface="Montserrat Medium" panose="00000600000000000000" pitchFamily="50" charset="0"/>
              </a:rPr>
              <a:t>A) …lächerlich und bekommen viel zu </a:t>
            </a:r>
            <a:br>
              <a:rPr lang="de-DE" sz="1400" b="1" dirty="0">
                <a:latin typeface="Montserrat Medium" panose="00000600000000000000" pitchFamily="50" charset="0"/>
              </a:rPr>
            </a:br>
            <a:r>
              <a:rPr lang="de-DE" sz="1400" b="1" dirty="0">
                <a:latin typeface="Montserrat Medium" panose="00000600000000000000" pitchFamily="50" charset="0"/>
              </a:rPr>
              <a:t>viel Beachtung</a:t>
            </a:r>
          </a:p>
          <a:p>
            <a:endParaRPr lang="de-DE" sz="1400" b="1" dirty="0">
              <a:latin typeface="Montserrat Medium" panose="00000600000000000000" pitchFamily="50" charset="0"/>
            </a:endParaRPr>
          </a:p>
          <a:p>
            <a:r>
              <a:rPr lang="de-DE" sz="1400" b="1" dirty="0">
                <a:latin typeface="Montserrat Medium" panose="00000600000000000000" pitchFamily="50" charset="0"/>
              </a:rPr>
              <a:t>B) …für mich auch manchmal irreführend</a:t>
            </a:r>
          </a:p>
          <a:p>
            <a:endParaRPr lang="de-DE" sz="1400" b="1" dirty="0">
              <a:latin typeface="Montserrat Medium" panose="00000600000000000000" pitchFamily="50" charset="0"/>
            </a:endParaRPr>
          </a:p>
          <a:p>
            <a:r>
              <a:rPr lang="de-DE" sz="1400" b="1" dirty="0">
                <a:latin typeface="Montserrat Medium" panose="00000600000000000000" pitchFamily="50" charset="0"/>
              </a:rPr>
              <a:t>C) …Auslöser von extremer Gewalt und </a:t>
            </a:r>
            <a:br>
              <a:rPr lang="de-DE" sz="1400" b="1" dirty="0">
                <a:latin typeface="Montserrat Medium" panose="00000600000000000000" pitchFamily="50" charset="0"/>
              </a:rPr>
            </a:br>
            <a:r>
              <a:rPr lang="de-DE" sz="1400" b="1" dirty="0">
                <a:latin typeface="Montserrat Medium" panose="00000600000000000000" pitchFamily="50" charset="0"/>
              </a:rPr>
              <a:t>Unterdrückung auf der ganzen Welt</a:t>
            </a:r>
          </a:p>
          <a:p>
            <a:endParaRPr lang="de-DE" sz="1400" b="1" dirty="0">
              <a:latin typeface="Montserrat Medium" panose="00000600000000000000" pitchFamily="50" charset="0"/>
            </a:endParaRPr>
          </a:p>
          <a:p>
            <a:r>
              <a:rPr lang="de-DE" sz="1400" b="1" dirty="0">
                <a:latin typeface="Montserrat Medium" panose="00000600000000000000" pitchFamily="50" charset="0"/>
              </a:rPr>
              <a:t>D) …Verschwörungsmythen? Was ist das?</a:t>
            </a:r>
          </a:p>
          <a:p>
            <a:endParaRPr lang="de-DE" sz="1400" dirty="0">
              <a:latin typeface="Montserrat" panose="00000500000000000000" pitchFamily="50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606BC6F-E173-438D-ACCD-300D642B66EB}"/>
              </a:ext>
            </a:extLst>
          </p:cNvPr>
          <p:cNvSpPr txBox="1"/>
          <p:nvPr/>
        </p:nvSpPr>
        <p:spPr>
          <a:xfrm flipH="1">
            <a:off x="5502595" y="4037827"/>
            <a:ext cx="32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Montserrat" panose="00000500000000000000" pitchFamily="50" charset="0"/>
              </a:rPr>
              <a:t>C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CA40ABA-3E7A-44B1-AC8A-31859BCCE764}"/>
              </a:ext>
            </a:extLst>
          </p:cNvPr>
          <p:cNvSpPr txBox="1"/>
          <p:nvPr/>
        </p:nvSpPr>
        <p:spPr>
          <a:xfrm flipH="1">
            <a:off x="7661439" y="2387084"/>
            <a:ext cx="395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Montserrat" panose="00000500000000000000" pitchFamily="50" charset="0"/>
              </a:rPr>
              <a:t>B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F87E97E-06C6-44D1-815F-E82CFAD329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966" y="131897"/>
            <a:ext cx="1242475" cy="1080765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78AF2C1D-216C-4A4E-AB30-CEEAA384320D}"/>
              </a:ext>
            </a:extLst>
          </p:cNvPr>
          <p:cNvSpPr txBox="1"/>
          <p:nvPr/>
        </p:nvSpPr>
        <p:spPr>
          <a:xfrm>
            <a:off x="683070" y="517922"/>
            <a:ext cx="79315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0" i="0" dirty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👽 🌎 🤯 🤔</a:t>
            </a:r>
            <a:br>
              <a:rPr lang="de-DE" sz="1200" b="0" i="0" dirty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</a:br>
            <a:r>
              <a:rPr lang="de-DE" sz="1200" b="0" i="0" dirty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 </a:t>
            </a:r>
            <a:endParaRPr lang="de-DE" sz="1200" dirty="0">
              <a:solidFill>
                <a:srgbClr val="333333"/>
              </a:solidFill>
              <a:latin typeface="Montserrat Medium" panose="00000600000000000000" pitchFamily="50" charset="0"/>
            </a:endParaRPr>
          </a:p>
          <a:p>
            <a:pPr algn="ctr"/>
            <a:r>
              <a:rPr lang="de-DE" sz="1200" dirty="0" err="1">
                <a:solidFill>
                  <a:srgbClr val="333333"/>
                </a:solidFill>
                <a:latin typeface="Montserrat Medium" panose="00000600000000000000" pitchFamily="50" charset="0"/>
              </a:rPr>
              <a:t>Lies</a:t>
            </a:r>
            <a:r>
              <a:rPr lang="de-DE" sz="1200" dirty="0">
                <a:solidFill>
                  <a:srgbClr val="333333"/>
                </a:solidFill>
                <a:latin typeface="Montserrat Medium" panose="00000600000000000000" pitchFamily="50" charset="0"/>
              </a:rPr>
              <a:t> dir die Aussagen A bis D durch. </a:t>
            </a:r>
          </a:p>
          <a:p>
            <a:pPr algn="ctr"/>
            <a:r>
              <a:rPr lang="de-DE" sz="1200" dirty="0">
                <a:solidFill>
                  <a:srgbClr val="333333"/>
                </a:solidFill>
                <a:latin typeface="Montserrat Medium" panose="00000600000000000000" pitchFamily="50" charset="0"/>
              </a:rPr>
              <a:t>Markiere anschließend mit einem Punkt oder Kreuz, wo du dich am ehesten positionierst. </a:t>
            </a:r>
          </a:p>
          <a:p>
            <a:pPr algn="ctr"/>
            <a:r>
              <a:rPr lang="de-DE" sz="1200" dirty="0">
                <a:solidFill>
                  <a:srgbClr val="333333"/>
                </a:solidFill>
                <a:latin typeface="Montserrat Medium" panose="00000600000000000000" pitchFamily="50" charset="0"/>
              </a:rPr>
              <a:t>Du kannst dich auch zwischen zwei oder mehreren Feldern positionieren.</a:t>
            </a:r>
            <a:endParaRPr lang="de-DE" sz="1200" b="1" dirty="0">
              <a:latin typeface="Montserrat Medium" panose="00000600000000000000" pitchFamily="50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2D9B77BF-EBA3-40A0-B8C8-546459CE3E74}"/>
              </a:ext>
            </a:extLst>
          </p:cNvPr>
          <p:cNvSpPr txBox="1"/>
          <p:nvPr/>
        </p:nvSpPr>
        <p:spPr>
          <a:xfrm flipH="1">
            <a:off x="5518238" y="2387084"/>
            <a:ext cx="376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Montserrat" panose="00000500000000000000" pitchFamily="50" charset="0"/>
              </a:rPr>
              <a:t>A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7E187BEB-8776-4C9B-9A17-987080711621}"/>
              </a:ext>
            </a:extLst>
          </p:cNvPr>
          <p:cNvSpPr txBox="1"/>
          <p:nvPr/>
        </p:nvSpPr>
        <p:spPr>
          <a:xfrm flipH="1">
            <a:off x="7603152" y="4037827"/>
            <a:ext cx="342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Montserrat" panose="00000500000000000000" pitchFamily="50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07958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62626"/>
      </a:dk2>
      <a:lt2>
        <a:srgbClr val="FFFFFF"/>
      </a:lt2>
      <a:accent1>
        <a:srgbClr val="839BA7"/>
      </a:accent1>
      <a:accent2>
        <a:srgbClr val="949494"/>
      </a:accent2>
      <a:accent3>
        <a:srgbClr val="416370"/>
      </a:accent3>
      <a:accent4>
        <a:srgbClr val="D6CEB5"/>
      </a:accent4>
      <a:accent5>
        <a:srgbClr val="ACD0CA"/>
      </a:accent5>
      <a:accent6>
        <a:srgbClr val="C4D66A"/>
      </a:accent6>
      <a:hlink>
        <a:srgbClr val="A0446D"/>
      </a:hlink>
      <a:folHlink>
        <a:srgbClr val="ED702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</Words>
  <Application>Microsoft Office PowerPoint</Application>
  <PresentationFormat>Bildschirmpräsentation (16:9)</PresentationFormat>
  <Paragraphs>18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Montserrat</vt:lpstr>
      <vt:lpstr>Montserrat Medium</vt:lpstr>
      <vt:lpstr>Roboto</vt:lpstr>
      <vt:lpstr>Roboto Light</vt:lpstr>
      <vt:lpstr>Segoe UI Emoji</vt:lpstr>
      <vt:lpstr>Times New Roman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Musterfolien des neuen Präsentationsmasters</dc:title>
  <dc:subject/>
  <dc:creator>Anja Berg</dc:creator>
  <dc:description/>
  <cp:lastModifiedBy>Nicole Rauch</cp:lastModifiedBy>
  <cp:revision>9</cp:revision>
  <dcterms:created xsi:type="dcterms:W3CDTF">2020-10-27T19:11:16Z</dcterms:created>
  <dcterms:modified xsi:type="dcterms:W3CDTF">2021-12-03T09:06:32Z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Bildschirmpräsentation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